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69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13165980" y="952500"/>
            <a:ext cx="9525001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AWSTemplateFormatVersion: '2010-09-09'…"/>
          <p:cNvSpPr txBox="1">
            <a:spLocks noGrp="1"/>
          </p:cNvSpPr>
          <p:nvPr>
            <p:ph type="subTitle" sz="half" idx="1"/>
          </p:nvPr>
        </p:nvSpPr>
        <p:spPr>
          <a:xfrm>
            <a:off x="206057" y="270738"/>
            <a:ext cx="8051070" cy="13511857"/>
          </a:xfrm>
          <a:prstGeom prst="rect">
            <a:avLst/>
          </a:prstGeom>
        </p:spPr>
        <p:txBody>
          <a:bodyPr>
            <a:noAutofit/>
          </a:bodyPr>
          <a:lstStyle/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 err="1"/>
              <a:t>AWSTemplateFormatVersion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>
                <a:solidFill>
                  <a:srgbClr val="032F62"/>
                </a:solidFill>
              </a:rPr>
              <a:t>'2010-09-09'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/>
              <a:t>Metadata</a:t>
            </a:r>
            <a:r>
              <a:rPr sz="1600" dirty="0">
                <a:solidFill>
                  <a:srgbClr val="24292E"/>
                </a:solidFill>
              </a:rPr>
              <a:t>: 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</a:t>
            </a:r>
            <a:r>
              <a:rPr sz="1600" dirty="0">
                <a:solidFill>
                  <a:srgbClr val="22863A"/>
                </a:solidFill>
              </a:rPr>
              <a:t>License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/>
              <a:t>Apache-2.0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/>
              <a:t>Parameters</a:t>
            </a:r>
            <a:r>
              <a:rPr sz="16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</a:t>
            </a:r>
            <a:r>
              <a:rPr sz="1600" dirty="0" err="1"/>
              <a:t>HashKeyElementName</a:t>
            </a:r>
            <a:r>
              <a:rPr sz="16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>
                <a:solidFill>
                  <a:srgbClr val="22863A"/>
                </a:solidFill>
              </a:rPr>
              <a:t>Description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 err="1"/>
              <a:t>HashType</a:t>
            </a:r>
            <a:r>
              <a:rPr sz="1600" dirty="0"/>
              <a:t> </a:t>
            </a:r>
            <a:r>
              <a:rPr sz="1600" dirty="0" err="1"/>
              <a:t>PrimaryKey</a:t>
            </a:r>
            <a:r>
              <a:rPr sz="1600" dirty="0"/>
              <a:t> Name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>
                <a:solidFill>
                  <a:srgbClr val="22863A"/>
                </a:solidFill>
              </a:rPr>
              <a:t>Type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/>
              <a:t>String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 err="1"/>
              <a:t>AllowedPattern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>
                <a:solidFill>
                  <a:srgbClr val="032F62"/>
                </a:solidFill>
              </a:rPr>
              <a:t>'[a-zA-Z0-9]*'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 err="1"/>
              <a:t>MinLength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>
                <a:solidFill>
                  <a:srgbClr val="032F62"/>
                </a:solidFill>
              </a:rPr>
              <a:t>'1'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 err="1"/>
              <a:t>MaxLength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>
                <a:solidFill>
                  <a:srgbClr val="032F62"/>
                </a:solidFill>
              </a:rPr>
              <a:t>'2048'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 err="1">
                <a:solidFill>
                  <a:srgbClr val="22863A"/>
                </a:solidFill>
              </a:rPr>
              <a:t>ConstraintDescription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/>
              <a:t>must contain only </a:t>
            </a:r>
            <a:r>
              <a:rPr sz="1600" dirty="0" err="1"/>
              <a:t>alphanumberic</a:t>
            </a:r>
            <a:r>
              <a:rPr sz="1600" dirty="0"/>
              <a:t> characters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</a:t>
            </a:r>
            <a:r>
              <a:rPr sz="1600" dirty="0" err="1"/>
              <a:t>HashKeyElementType</a:t>
            </a:r>
            <a:r>
              <a:rPr sz="16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>
                <a:solidFill>
                  <a:srgbClr val="22863A"/>
                </a:solidFill>
              </a:rPr>
              <a:t>Description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 err="1"/>
              <a:t>HashType</a:t>
            </a:r>
            <a:r>
              <a:rPr sz="1600" dirty="0"/>
              <a:t> </a:t>
            </a:r>
            <a:r>
              <a:rPr sz="1600" dirty="0" err="1"/>
              <a:t>PrimaryKey</a:t>
            </a:r>
            <a:r>
              <a:rPr sz="1600" dirty="0"/>
              <a:t> Type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>
                <a:solidFill>
                  <a:srgbClr val="22863A"/>
                </a:solidFill>
              </a:rPr>
              <a:t>Type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/>
              <a:t>String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/>
              <a:t>Default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>
                <a:solidFill>
                  <a:srgbClr val="032F62"/>
                </a:solidFill>
              </a:rPr>
              <a:t>S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 err="1"/>
              <a:t>AllowedPattern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>
                <a:solidFill>
                  <a:srgbClr val="032F62"/>
                </a:solidFill>
              </a:rPr>
              <a:t>'[S|N]'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 err="1"/>
              <a:t>MinLength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>
                <a:solidFill>
                  <a:srgbClr val="032F62"/>
                </a:solidFill>
              </a:rPr>
              <a:t>'1'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 err="1"/>
              <a:t>MaxLength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>
                <a:solidFill>
                  <a:srgbClr val="032F62"/>
                </a:solidFill>
              </a:rPr>
              <a:t>'1'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 err="1"/>
              <a:t>ConstraintDescription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>
                <a:solidFill>
                  <a:srgbClr val="032F62"/>
                </a:solidFill>
              </a:rPr>
              <a:t>must be either S or N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</a:t>
            </a:r>
            <a:r>
              <a:rPr sz="1600" dirty="0" err="1"/>
              <a:t>ReadCapacityUnits</a:t>
            </a:r>
            <a:r>
              <a:rPr sz="16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>
                <a:solidFill>
                  <a:srgbClr val="22863A"/>
                </a:solidFill>
              </a:rPr>
              <a:t>Description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/>
              <a:t>Provisioned read throughput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>
                <a:solidFill>
                  <a:srgbClr val="22863A"/>
                </a:solidFill>
              </a:rPr>
              <a:t>Type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/>
              <a:t>Number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/>
              <a:t>Default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>
                <a:solidFill>
                  <a:srgbClr val="032F62"/>
                </a:solidFill>
              </a:rPr>
              <a:t>'5'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 err="1"/>
              <a:t>MinValue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>
                <a:solidFill>
                  <a:srgbClr val="032F62"/>
                </a:solidFill>
              </a:rPr>
              <a:t>'5'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 err="1"/>
              <a:t>MaxValue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>
                <a:solidFill>
                  <a:srgbClr val="032F62"/>
                </a:solidFill>
              </a:rPr>
              <a:t>'10000'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 err="1">
                <a:solidFill>
                  <a:srgbClr val="22863A"/>
                </a:solidFill>
              </a:rPr>
              <a:t>ConstraintDescription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/>
              <a:t>must be between 5 and 10000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</a:t>
            </a:r>
            <a:r>
              <a:rPr sz="1600" dirty="0" err="1"/>
              <a:t>WriteCapacityUnits</a:t>
            </a:r>
            <a:r>
              <a:rPr sz="16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>
                <a:solidFill>
                  <a:srgbClr val="22863A"/>
                </a:solidFill>
              </a:rPr>
              <a:t>Description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/>
              <a:t>Provisioned write throughput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>
                <a:solidFill>
                  <a:srgbClr val="22863A"/>
                </a:solidFill>
              </a:rPr>
              <a:t>Type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/>
              <a:t>Number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/>
              <a:t>Default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>
                <a:solidFill>
                  <a:srgbClr val="032F62"/>
                </a:solidFill>
              </a:rPr>
              <a:t>'10'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 err="1"/>
              <a:t>MinValue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>
                <a:solidFill>
                  <a:srgbClr val="032F62"/>
                </a:solidFill>
              </a:rPr>
              <a:t>'5'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 err="1"/>
              <a:t>MaxValue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>
                <a:solidFill>
                  <a:srgbClr val="032F62"/>
                </a:solidFill>
              </a:rPr>
              <a:t>'10000'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 err="1">
                <a:solidFill>
                  <a:srgbClr val="22863A"/>
                </a:solidFill>
              </a:rPr>
              <a:t>ConstraintDescription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/>
              <a:t>must be between 5 and 10000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/>
              <a:t>Resources</a:t>
            </a:r>
            <a:r>
              <a:rPr sz="16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</a:t>
            </a:r>
            <a:r>
              <a:rPr sz="1600" dirty="0" err="1"/>
              <a:t>myDynamoDBTable</a:t>
            </a:r>
            <a:r>
              <a:rPr sz="16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>
                <a:solidFill>
                  <a:srgbClr val="22863A"/>
                </a:solidFill>
              </a:rPr>
              <a:t>Type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/>
              <a:t>AWS::DynamoDB::Table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/>
              <a:t>Properties</a:t>
            </a:r>
            <a:r>
              <a:rPr sz="16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  </a:t>
            </a:r>
            <a:r>
              <a:rPr sz="1600" dirty="0" err="1"/>
              <a:t>AttributeDefinitions</a:t>
            </a:r>
            <a:r>
              <a:rPr sz="16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  - </a:t>
            </a:r>
            <a:r>
              <a:rPr sz="1600" dirty="0" err="1">
                <a:solidFill>
                  <a:srgbClr val="22863A"/>
                </a:solidFill>
              </a:rPr>
              <a:t>AttributeName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/>
              <a:t>!Ref '</a:t>
            </a:r>
            <a:r>
              <a:rPr sz="1600" dirty="0" err="1"/>
              <a:t>HashKeyElementName</a:t>
            </a:r>
            <a:r>
              <a:rPr sz="1600" dirty="0"/>
              <a:t>'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    </a:t>
            </a:r>
            <a:r>
              <a:rPr sz="1600" dirty="0" err="1">
                <a:solidFill>
                  <a:srgbClr val="22863A"/>
                </a:solidFill>
              </a:rPr>
              <a:t>AttributeType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/>
              <a:t>!Ref '</a:t>
            </a:r>
            <a:r>
              <a:rPr sz="1600" dirty="0" err="1"/>
              <a:t>HashKeyElementType</a:t>
            </a:r>
            <a:r>
              <a:rPr sz="1600" dirty="0"/>
              <a:t>'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  </a:t>
            </a:r>
            <a:r>
              <a:rPr sz="1600" dirty="0" err="1"/>
              <a:t>KeySchema</a:t>
            </a:r>
            <a:r>
              <a:rPr sz="16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  - </a:t>
            </a:r>
            <a:r>
              <a:rPr sz="1600" dirty="0" err="1">
                <a:solidFill>
                  <a:srgbClr val="22863A"/>
                </a:solidFill>
              </a:rPr>
              <a:t>AttributeName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/>
              <a:t>!Ref '</a:t>
            </a:r>
            <a:r>
              <a:rPr sz="1600" dirty="0" err="1"/>
              <a:t>HashKeyElementName</a:t>
            </a:r>
            <a:r>
              <a:rPr sz="1600" dirty="0"/>
              <a:t>'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/>
              <a:t>        </a:t>
            </a:r>
            <a:r>
              <a:rPr sz="1600" dirty="0" err="1">
                <a:solidFill>
                  <a:srgbClr val="22863A"/>
                </a:solidFill>
              </a:rPr>
              <a:t>KeyType</a:t>
            </a:r>
            <a:r>
              <a:rPr sz="1600" dirty="0"/>
              <a:t>: </a:t>
            </a:r>
            <a:r>
              <a:rPr sz="1600" dirty="0">
                <a:solidFill>
                  <a:srgbClr val="032F62"/>
                </a:solidFill>
              </a:rPr>
              <a:t>HASH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032F62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  </a:t>
            </a:r>
            <a:r>
              <a:rPr sz="1600" dirty="0" err="1"/>
              <a:t>ProvisionedThroughput</a:t>
            </a:r>
            <a:r>
              <a:rPr sz="16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    </a:t>
            </a:r>
            <a:r>
              <a:rPr sz="1600" dirty="0" err="1">
                <a:solidFill>
                  <a:srgbClr val="22863A"/>
                </a:solidFill>
              </a:rPr>
              <a:t>ReadCapacityUnits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/>
              <a:t>!Ref '</a:t>
            </a:r>
            <a:r>
              <a:rPr sz="1600" dirty="0" err="1"/>
              <a:t>ReadCapacityUnits</a:t>
            </a:r>
            <a:r>
              <a:rPr sz="1600" dirty="0"/>
              <a:t>'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    </a:t>
            </a:r>
            <a:r>
              <a:rPr sz="1600" dirty="0" err="1">
                <a:solidFill>
                  <a:srgbClr val="22863A"/>
                </a:solidFill>
              </a:rPr>
              <a:t>WriteCapacityUnits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/>
              <a:t>!Ref '</a:t>
            </a:r>
            <a:r>
              <a:rPr sz="1600" dirty="0" err="1"/>
              <a:t>WriteCapacityUnits</a:t>
            </a:r>
            <a:r>
              <a:rPr sz="1600" dirty="0"/>
              <a:t>'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/>
              <a:t>Outputs</a:t>
            </a:r>
            <a:r>
              <a:rPr sz="16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</a:t>
            </a:r>
            <a:r>
              <a:rPr sz="1600" dirty="0" err="1"/>
              <a:t>TableName</a:t>
            </a:r>
            <a:r>
              <a:rPr sz="16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>
                <a:solidFill>
                  <a:srgbClr val="22863A"/>
                </a:solidFill>
              </a:rPr>
              <a:t>Value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/>
              <a:t>!Ref '</a:t>
            </a:r>
            <a:r>
              <a:rPr sz="1600" dirty="0" err="1"/>
              <a:t>myDynamoDBTable</a:t>
            </a:r>
            <a:r>
              <a:rPr sz="1600" dirty="0"/>
              <a:t>'</a:t>
            </a:r>
            <a:endParaRPr sz="16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16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1600" dirty="0">
                <a:solidFill>
                  <a:srgbClr val="24292E"/>
                </a:solidFill>
              </a:rPr>
              <a:t>    </a:t>
            </a:r>
            <a:r>
              <a:rPr sz="1600" dirty="0">
                <a:solidFill>
                  <a:srgbClr val="22863A"/>
                </a:solidFill>
              </a:rPr>
              <a:t>Description</a:t>
            </a:r>
            <a:r>
              <a:rPr sz="1600" dirty="0">
                <a:solidFill>
                  <a:srgbClr val="24292E"/>
                </a:solidFill>
              </a:rPr>
              <a:t>: </a:t>
            </a:r>
            <a:r>
              <a:rPr sz="1600" dirty="0"/>
              <a:t>Table name of the newly created DynamoDB table</a:t>
            </a:r>
            <a:endParaRPr sz="1600" dirty="0">
              <a:solidFill>
                <a:srgbClr val="24292E"/>
              </a:solidFill>
            </a:endParaRPr>
          </a:p>
        </p:txBody>
      </p:sp>
      <p:sp>
        <p:nvSpPr>
          <p:cNvPr id="120" name="# The task definition. This is a simple metadata description of what…"/>
          <p:cNvSpPr txBox="1"/>
          <p:nvPr/>
        </p:nvSpPr>
        <p:spPr>
          <a:xfrm>
            <a:off x="17352619" y="102072"/>
            <a:ext cx="9526488" cy="135118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fontScale="25000" lnSpcReduction="20000"/>
          </a:bodyPr>
          <a:lstStyle/>
          <a:p>
            <a:pPr algn="l" defTabSz="182880">
              <a:lnSpc>
                <a:spcPts val="2500"/>
              </a:lnSpc>
              <a:defRPr sz="1440" b="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</a:t>
            </a:r>
            <a:r>
              <a:rPr sz="6400" dirty="0"/>
              <a:t># The task definition. This is a simple metadata description of what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</a:t>
            </a:r>
            <a:r>
              <a:rPr sz="6400" dirty="0"/>
              <a:t># container to run, and what resource requirements it has.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</a:t>
            </a:r>
            <a:r>
              <a:rPr sz="6400" dirty="0" err="1"/>
              <a:t>TaskDefinition</a:t>
            </a:r>
            <a:r>
              <a:rPr sz="64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</a:t>
            </a:r>
            <a:r>
              <a:rPr sz="6400" dirty="0">
                <a:solidFill>
                  <a:srgbClr val="22863A"/>
                </a:solidFill>
              </a:rPr>
              <a:t>Type</a:t>
            </a:r>
            <a:r>
              <a:rPr sz="6400" dirty="0">
                <a:solidFill>
                  <a:srgbClr val="24292E"/>
                </a:solidFill>
              </a:rPr>
              <a:t>: </a:t>
            </a:r>
            <a:r>
              <a:rPr sz="6400" dirty="0"/>
              <a:t>AWS::ECS::</a:t>
            </a:r>
            <a:r>
              <a:rPr sz="6400" dirty="0" err="1"/>
              <a:t>TaskDefinition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</a:t>
            </a:r>
            <a:r>
              <a:rPr sz="6400" dirty="0"/>
              <a:t>Properties</a:t>
            </a:r>
            <a:r>
              <a:rPr sz="64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</a:t>
            </a:r>
            <a:r>
              <a:rPr sz="6400" dirty="0">
                <a:solidFill>
                  <a:srgbClr val="22863A"/>
                </a:solidFill>
              </a:rPr>
              <a:t>Family</a:t>
            </a:r>
            <a:r>
              <a:rPr sz="6400" dirty="0">
                <a:solidFill>
                  <a:srgbClr val="24292E"/>
                </a:solidFill>
              </a:rPr>
              <a:t>: </a:t>
            </a:r>
            <a:r>
              <a:rPr sz="6400" dirty="0"/>
              <a:t>!Ref '</a:t>
            </a:r>
            <a:r>
              <a:rPr sz="6400" dirty="0" err="1"/>
              <a:t>ServiceName</a:t>
            </a:r>
            <a:r>
              <a:rPr sz="6400" dirty="0"/>
              <a:t>'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</a:t>
            </a:r>
            <a:r>
              <a:rPr sz="6400" dirty="0" err="1">
                <a:solidFill>
                  <a:srgbClr val="22863A"/>
                </a:solidFill>
              </a:rPr>
              <a:t>Cpu</a:t>
            </a:r>
            <a:r>
              <a:rPr sz="6400" dirty="0">
                <a:solidFill>
                  <a:srgbClr val="24292E"/>
                </a:solidFill>
              </a:rPr>
              <a:t>: </a:t>
            </a:r>
            <a:r>
              <a:rPr sz="6400" dirty="0"/>
              <a:t>!Ref '</a:t>
            </a:r>
            <a:r>
              <a:rPr sz="6400" dirty="0" err="1"/>
              <a:t>ContainerCpu</a:t>
            </a:r>
            <a:r>
              <a:rPr sz="6400" dirty="0"/>
              <a:t>'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</a:t>
            </a:r>
            <a:r>
              <a:rPr sz="6400" dirty="0">
                <a:solidFill>
                  <a:srgbClr val="22863A"/>
                </a:solidFill>
              </a:rPr>
              <a:t>Memory</a:t>
            </a:r>
            <a:r>
              <a:rPr sz="6400" dirty="0">
                <a:solidFill>
                  <a:srgbClr val="24292E"/>
                </a:solidFill>
              </a:rPr>
              <a:t>: </a:t>
            </a:r>
            <a:r>
              <a:rPr sz="6400" dirty="0"/>
              <a:t>!Ref '</a:t>
            </a:r>
            <a:r>
              <a:rPr sz="6400" dirty="0" err="1"/>
              <a:t>ContainerMemory</a:t>
            </a:r>
            <a:r>
              <a:rPr sz="6400" dirty="0"/>
              <a:t>'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</a:t>
            </a:r>
            <a:r>
              <a:rPr sz="6400" dirty="0" err="1"/>
              <a:t>NetworkMode</a:t>
            </a:r>
            <a:r>
              <a:rPr sz="6400" dirty="0">
                <a:solidFill>
                  <a:srgbClr val="24292E"/>
                </a:solidFill>
              </a:rPr>
              <a:t>: </a:t>
            </a:r>
            <a:r>
              <a:rPr sz="6400" dirty="0" err="1">
                <a:solidFill>
                  <a:srgbClr val="032F62"/>
                </a:solidFill>
              </a:rPr>
              <a:t>awsvpc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</a:t>
            </a:r>
            <a:r>
              <a:rPr sz="6400" dirty="0" err="1"/>
              <a:t>RequiresCompatibilities</a:t>
            </a:r>
            <a:r>
              <a:rPr sz="64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/>
              <a:t>        - </a:t>
            </a:r>
            <a:r>
              <a:rPr sz="6400" dirty="0">
                <a:solidFill>
                  <a:srgbClr val="032F62"/>
                </a:solidFill>
              </a:rPr>
              <a:t>FARGATE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032F62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</a:t>
            </a:r>
            <a:r>
              <a:rPr sz="6400" dirty="0" err="1"/>
              <a:t>ExecutionRoleArn</a:t>
            </a:r>
            <a:r>
              <a:rPr sz="64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  </a:t>
            </a:r>
            <a:r>
              <a:rPr sz="6400" dirty="0" err="1"/>
              <a:t>Fn</a:t>
            </a:r>
            <a:r>
              <a:rPr sz="6400" dirty="0"/>
              <a:t>::</a:t>
            </a:r>
            <a:r>
              <a:rPr sz="6400" dirty="0" err="1"/>
              <a:t>ImportValue</a:t>
            </a:r>
            <a:r>
              <a:rPr sz="64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    </a:t>
            </a:r>
            <a:r>
              <a:rPr sz="6400" dirty="0"/>
              <a:t>!Join [':', [!Ref '</a:t>
            </a:r>
            <a:r>
              <a:rPr sz="6400" dirty="0" err="1"/>
              <a:t>StackName</a:t>
            </a:r>
            <a:r>
              <a:rPr sz="6400" dirty="0"/>
              <a:t>', '</a:t>
            </a:r>
            <a:r>
              <a:rPr sz="6400" dirty="0" err="1"/>
              <a:t>ECSTaskExecutionRole</a:t>
            </a:r>
            <a:r>
              <a:rPr sz="6400" dirty="0"/>
              <a:t>']]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</a:t>
            </a:r>
            <a:r>
              <a:rPr sz="6400" dirty="0" err="1"/>
              <a:t>TaskRoleArn</a:t>
            </a:r>
            <a:r>
              <a:rPr sz="64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/>
              <a:t>        </a:t>
            </a:r>
            <a:r>
              <a:rPr sz="6400" dirty="0" err="1">
                <a:solidFill>
                  <a:srgbClr val="22863A"/>
                </a:solidFill>
              </a:rPr>
              <a:t>Fn</a:t>
            </a:r>
            <a:r>
              <a:rPr sz="6400" dirty="0">
                <a:solidFill>
                  <a:srgbClr val="22863A"/>
                </a:solidFill>
              </a:rPr>
              <a:t>::If</a:t>
            </a:r>
            <a:r>
              <a:rPr sz="6400" dirty="0"/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/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    - </a:t>
            </a:r>
            <a:r>
              <a:rPr sz="6400" dirty="0"/>
              <a:t>'</a:t>
            </a:r>
            <a:r>
              <a:rPr sz="6400" dirty="0" err="1"/>
              <a:t>HasCustomRole</a:t>
            </a:r>
            <a:r>
              <a:rPr sz="6400" dirty="0"/>
              <a:t>'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/>
              <a:t>          - </a:t>
            </a:r>
            <a:r>
              <a:rPr sz="6400" dirty="0">
                <a:solidFill>
                  <a:srgbClr val="D73A49"/>
                </a:solidFill>
              </a:rPr>
              <a:t>!Ref</a:t>
            </a:r>
            <a:r>
              <a:rPr sz="6400" dirty="0"/>
              <a:t> </a:t>
            </a:r>
            <a:r>
              <a:rPr sz="6400" dirty="0">
                <a:solidFill>
                  <a:srgbClr val="032F62"/>
                </a:solidFill>
              </a:rPr>
              <a:t>'Role'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032F62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    - </a:t>
            </a:r>
            <a:r>
              <a:rPr sz="6400" dirty="0">
                <a:solidFill>
                  <a:srgbClr val="D73A49"/>
                </a:solidFill>
              </a:rPr>
              <a:t>!Ref</a:t>
            </a:r>
            <a:r>
              <a:rPr sz="6400" dirty="0">
                <a:solidFill>
                  <a:srgbClr val="24292E"/>
                </a:solidFill>
              </a:rPr>
              <a:t> </a:t>
            </a:r>
            <a:r>
              <a:rPr sz="6400" dirty="0"/>
              <a:t>"AWS::</a:t>
            </a:r>
            <a:r>
              <a:rPr sz="6400" dirty="0" err="1"/>
              <a:t>NoValue</a:t>
            </a:r>
            <a:r>
              <a:rPr sz="6400" dirty="0"/>
              <a:t>"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</a:t>
            </a:r>
            <a:r>
              <a:rPr sz="6400" dirty="0" err="1"/>
              <a:t>ContainerDefinitions</a:t>
            </a:r>
            <a:r>
              <a:rPr sz="64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  - </a:t>
            </a:r>
            <a:r>
              <a:rPr sz="6400" dirty="0">
                <a:solidFill>
                  <a:srgbClr val="22863A"/>
                </a:solidFill>
              </a:rPr>
              <a:t>Name</a:t>
            </a:r>
            <a:r>
              <a:rPr sz="6400" dirty="0">
                <a:solidFill>
                  <a:srgbClr val="24292E"/>
                </a:solidFill>
              </a:rPr>
              <a:t>: </a:t>
            </a:r>
            <a:r>
              <a:rPr sz="6400" dirty="0"/>
              <a:t>!Ref '</a:t>
            </a:r>
            <a:r>
              <a:rPr sz="6400" dirty="0" err="1"/>
              <a:t>ServiceName</a:t>
            </a:r>
            <a:r>
              <a:rPr sz="6400" dirty="0"/>
              <a:t>'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    </a:t>
            </a:r>
            <a:r>
              <a:rPr sz="6400" dirty="0" err="1">
                <a:solidFill>
                  <a:srgbClr val="22863A"/>
                </a:solidFill>
              </a:rPr>
              <a:t>Cpu</a:t>
            </a:r>
            <a:r>
              <a:rPr sz="6400" dirty="0">
                <a:solidFill>
                  <a:srgbClr val="24292E"/>
                </a:solidFill>
              </a:rPr>
              <a:t>: </a:t>
            </a:r>
            <a:r>
              <a:rPr sz="6400" dirty="0"/>
              <a:t>!Ref '</a:t>
            </a:r>
            <a:r>
              <a:rPr sz="6400" dirty="0" err="1"/>
              <a:t>ContainerCpu</a:t>
            </a:r>
            <a:r>
              <a:rPr sz="6400" dirty="0"/>
              <a:t>'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  </a:t>
            </a:r>
            <a:r>
              <a:rPr dirty="0">
                <a:solidFill>
                  <a:srgbClr val="22863A"/>
                </a:solidFill>
              </a:rPr>
              <a:t>Memory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/>
              <a:t>!Ref '</a:t>
            </a:r>
            <a:r>
              <a:rPr dirty="0" err="1"/>
              <a:t>ContainerMemory</a:t>
            </a:r>
            <a:r>
              <a:rPr dirty="0"/>
              <a:t>'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  </a:t>
            </a:r>
            <a:r>
              <a:rPr dirty="0">
                <a:solidFill>
                  <a:srgbClr val="22863A"/>
                </a:solidFill>
              </a:rPr>
              <a:t>Image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/>
              <a:t>!Ref '</a:t>
            </a:r>
            <a:r>
              <a:rPr dirty="0" err="1"/>
              <a:t>ImageUrl</a:t>
            </a:r>
            <a:r>
              <a:rPr dirty="0"/>
              <a:t>'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  </a:t>
            </a:r>
            <a:r>
              <a:rPr dirty="0" err="1"/>
              <a:t>PortMappings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    - </a:t>
            </a:r>
            <a:r>
              <a:rPr dirty="0" err="1">
                <a:solidFill>
                  <a:srgbClr val="22863A"/>
                </a:solidFill>
              </a:rPr>
              <a:t>ContainerPort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/>
              <a:t>!Ref '</a:t>
            </a:r>
            <a:r>
              <a:rPr dirty="0" err="1"/>
              <a:t>ContainerPort</a:t>
            </a:r>
            <a:r>
              <a:rPr dirty="0"/>
              <a:t>'</a:t>
            </a: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</a:t>
            </a:r>
            <a:r>
              <a:rPr dirty="0"/>
              <a:t># The service. The service is a resource which allows you to run multiple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</a:t>
            </a:r>
            <a:r>
              <a:rPr dirty="0"/>
              <a:t># copies of a type of task, and gather up their logs and metrics, as well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</a:t>
            </a:r>
            <a:r>
              <a:rPr dirty="0"/>
              <a:t># as monitor the number of running tasks and replace any that have crashed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</a:t>
            </a:r>
            <a:r>
              <a:rPr dirty="0"/>
              <a:t>Service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</a:t>
            </a:r>
            <a:r>
              <a:rPr dirty="0">
                <a:solidFill>
                  <a:srgbClr val="22863A"/>
                </a:solidFill>
              </a:rPr>
              <a:t>Type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/>
              <a:t>AWS::ECS::Service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</a:t>
            </a:r>
            <a:r>
              <a:rPr dirty="0" err="1">
                <a:solidFill>
                  <a:srgbClr val="22863A"/>
                </a:solidFill>
              </a:rPr>
              <a:t>DependsOn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 err="1"/>
              <a:t>LoadBalancerRule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</a:t>
            </a:r>
            <a:r>
              <a:rPr dirty="0"/>
              <a:t>Properties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 err="1">
                <a:solidFill>
                  <a:srgbClr val="22863A"/>
                </a:solidFill>
              </a:rPr>
              <a:t>ServiceName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/>
              <a:t>!Ref '</a:t>
            </a:r>
            <a:r>
              <a:rPr dirty="0" err="1"/>
              <a:t>ServiceName</a:t>
            </a:r>
            <a:r>
              <a:rPr dirty="0"/>
              <a:t>'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/>
              <a:t>Cluster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</a:t>
            </a:r>
            <a:r>
              <a:rPr dirty="0" err="1"/>
              <a:t>Fn</a:t>
            </a:r>
            <a:r>
              <a:rPr dirty="0"/>
              <a:t>::</a:t>
            </a:r>
            <a:r>
              <a:rPr dirty="0" err="1"/>
              <a:t>ImportValue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  </a:t>
            </a:r>
            <a:r>
              <a:rPr dirty="0"/>
              <a:t>!Join [':', [!Ref '</a:t>
            </a:r>
            <a:r>
              <a:rPr dirty="0" err="1"/>
              <a:t>StackName</a:t>
            </a:r>
            <a:r>
              <a:rPr dirty="0"/>
              <a:t>', '</a:t>
            </a:r>
            <a:r>
              <a:rPr dirty="0" err="1"/>
              <a:t>ClusterName</a:t>
            </a:r>
            <a:r>
              <a:rPr dirty="0"/>
              <a:t>']]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 err="1"/>
              <a:t>LaunchType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>
                <a:solidFill>
                  <a:srgbClr val="032F62"/>
                </a:solidFill>
              </a:rPr>
              <a:t>FARGATE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 err="1"/>
              <a:t>DeploymentConfiguration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</a:t>
            </a:r>
            <a:r>
              <a:rPr dirty="0" err="1"/>
              <a:t>MaximumPercent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>
                <a:solidFill>
                  <a:srgbClr val="005CC5"/>
                </a:solidFill>
              </a:rPr>
              <a:t>200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</a:t>
            </a:r>
            <a:r>
              <a:rPr dirty="0" err="1"/>
              <a:t>MinimumHealthyPercent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>
                <a:solidFill>
                  <a:srgbClr val="005CC5"/>
                </a:solidFill>
              </a:rPr>
              <a:t>75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 err="1">
                <a:solidFill>
                  <a:srgbClr val="22863A"/>
                </a:solidFill>
              </a:rPr>
              <a:t>DesiredCount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/>
              <a:t>!Ref '</a:t>
            </a:r>
            <a:r>
              <a:rPr dirty="0" err="1"/>
              <a:t>DesiredCount</a:t>
            </a:r>
            <a:r>
              <a:rPr dirty="0"/>
              <a:t>'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 err="1"/>
              <a:t>NetworkConfiguration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</a:t>
            </a:r>
            <a:r>
              <a:rPr dirty="0" err="1"/>
              <a:t>AwsvpcConfiguration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  </a:t>
            </a:r>
            <a:r>
              <a:rPr dirty="0" err="1"/>
              <a:t>AssignPublicIp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>
                <a:solidFill>
                  <a:srgbClr val="032F62"/>
                </a:solidFill>
              </a:rPr>
              <a:t>ENABLED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  </a:t>
            </a:r>
            <a:r>
              <a:rPr dirty="0" err="1"/>
              <a:t>SecurityGroups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    - </a:t>
            </a:r>
            <a:r>
              <a:rPr dirty="0" err="1"/>
              <a:t>Fn</a:t>
            </a:r>
            <a:r>
              <a:rPr dirty="0"/>
              <a:t>::</a:t>
            </a:r>
            <a:r>
              <a:rPr dirty="0" err="1"/>
              <a:t>ImportValue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        </a:t>
            </a:r>
            <a:r>
              <a:rPr dirty="0"/>
              <a:t>!Join [':', [!Ref '</a:t>
            </a:r>
            <a:r>
              <a:rPr dirty="0" err="1"/>
              <a:t>StackName</a:t>
            </a:r>
            <a:r>
              <a:rPr dirty="0"/>
              <a:t>', '</a:t>
            </a:r>
            <a:r>
              <a:rPr dirty="0" err="1"/>
              <a:t>FargateContainerSecurityGroup</a:t>
            </a:r>
            <a:r>
              <a:rPr dirty="0"/>
              <a:t>']]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         </a:t>
            </a:r>
            <a:r>
              <a:rPr dirty="0">
                <a:solidFill>
                  <a:srgbClr val="22863A"/>
                </a:solidFill>
              </a:rPr>
              <a:t>Subnets</a:t>
            </a:r>
            <a:r>
              <a:rPr dirty="0"/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/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    - </a:t>
            </a:r>
            <a:r>
              <a:rPr dirty="0" err="1"/>
              <a:t>Fn</a:t>
            </a:r>
            <a:r>
              <a:rPr dirty="0"/>
              <a:t>::</a:t>
            </a:r>
            <a:r>
              <a:rPr dirty="0" err="1"/>
              <a:t>ImportValue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        </a:t>
            </a:r>
            <a:r>
              <a:rPr dirty="0"/>
              <a:t>!Join [':', [!Ref '</a:t>
            </a:r>
            <a:r>
              <a:rPr dirty="0" err="1"/>
              <a:t>StackName</a:t>
            </a:r>
            <a:r>
              <a:rPr dirty="0"/>
              <a:t>', '</a:t>
            </a:r>
            <a:r>
              <a:rPr dirty="0" err="1"/>
              <a:t>PublicSubnetOne</a:t>
            </a:r>
            <a:r>
              <a:rPr dirty="0"/>
              <a:t>']]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    - </a:t>
            </a:r>
            <a:r>
              <a:rPr dirty="0" err="1"/>
              <a:t>Fn</a:t>
            </a:r>
            <a:r>
              <a:rPr dirty="0"/>
              <a:t>::</a:t>
            </a:r>
            <a:r>
              <a:rPr dirty="0" err="1"/>
              <a:t>ImportValue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        </a:t>
            </a:r>
            <a:r>
              <a:rPr dirty="0"/>
              <a:t>!Join [':', [!Ref '</a:t>
            </a:r>
            <a:r>
              <a:rPr dirty="0" err="1"/>
              <a:t>StackName</a:t>
            </a:r>
            <a:r>
              <a:rPr dirty="0"/>
              <a:t>', '</a:t>
            </a:r>
            <a:r>
              <a:rPr dirty="0" err="1"/>
              <a:t>PublicSubnetTwo</a:t>
            </a:r>
            <a:r>
              <a:rPr dirty="0"/>
              <a:t>']]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 err="1">
                <a:solidFill>
                  <a:srgbClr val="22863A"/>
                </a:solidFill>
              </a:rPr>
              <a:t>TaskDefinition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/>
              <a:t>!Ref '</a:t>
            </a:r>
            <a:r>
              <a:rPr dirty="0" err="1"/>
              <a:t>TaskDefinition</a:t>
            </a:r>
            <a:r>
              <a:rPr dirty="0"/>
              <a:t>'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 err="1"/>
              <a:t>LoadBalancers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- </a:t>
            </a:r>
            <a:r>
              <a:rPr dirty="0" err="1">
                <a:solidFill>
                  <a:srgbClr val="22863A"/>
                </a:solidFill>
              </a:rPr>
              <a:t>ContainerName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/>
              <a:t>!Ref '</a:t>
            </a:r>
            <a:r>
              <a:rPr dirty="0" err="1"/>
              <a:t>ServiceName</a:t>
            </a:r>
            <a:r>
              <a:rPr dirty="0"/>
              <a:t>'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  </a:t>
            </a:r>
            <a:r>
              <a:rPr dirty="0" err="1">
                <a:solidFill>
                  <a:srgbClr val="22863A"/>
                </a:solidFill>
              </a:rPr>
              <a:t>ContainerPort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/>
              <a:t>!Ref '</a:t>
            </a:r>
            <a:r>
              <a:rPr dirty="0" err="1"/>
              <a:t>ContainerPort</a:t>
            </a:r>
            <a:r>
              <a:rPr dirty="0"/>
              <a:t>'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  </a:t>
            </a:r>
            <a:r>
              <a:rPr dirty="0" err="1">
                <a:solidFill>
                  <a:srgbClr val="22863A"/>
                </a:solidFill>
              </a:rPr>
              <a:t>TargetGroupArn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/>
              <a:t>!Ref '</a:t>
            </a:r>
            <a:r>
              <a:rPr dirty="0" err="1"/>
              <a:t>TargetGroup</a:t>
            </a:r>
            <a:r>
              <a:rPr dirty="0"/>
              <a:t>'</a:t>
            </a: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</a:t>
            </a:r>
            <a:r>
              <a:rPr dirty="0"/>
              <a:t># A target group. This is used for keeping track of all the tasks, and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</a:t>
            </a:r>
            <a:r>
              <a:rPr dirty="0"/>
              <a:t># what IP addresses / port numbers they have. You can query it yourself,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</a:t>
            </a:r>
            <a:r>
              <a:rPr dirty="0"/>
              <a:t># to use the addresses yourself, but most often this target group is just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</a:t>
            </a:r>
            <a:r>
              <a:rPr dirty="0"/>
              <a:t># connected to an application load balancer, or network load balancer, so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</a:t>
            </a:r>
            <a:r>
              <a:rPr dirty="0"/>
              <a:t># it can automatically distribute traffic across all the targets.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</a:t>
            </a:r>
            <a:r>
              <a:rPr dirty="0" err="1"/>
              <a:t>TargetGroup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</a:t>
            </a:r>
            <a:r>
              <a:rPr dirty="0">
                <a:solidFill>
                  <a:srgbClr val="22863A"/>
                </a:solidFill>
              </a:rPr>
              <a:t>Type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/>
              <a:t>AWS::ElasticLoadBalancingV2::</a:t>
            </a:r>
            <a:r>
              <a:rPr dirty="0" err="1"/>
              <a:t>TargetGroup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</a:t>
            </a:r>
            <a:r>
              <a:rPr dirty="0"/>
              <a:t>Properties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 err="1"/>
              <a:t>HealthCheckIntervalSeconds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>
                <a:solidFill>
                  <a:srgbClr val="005CC5"/>
                </a:solidFill>
              </a:rPr>
              <a:t>6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 err="1"/>
              <a:t>HealthCheckPath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>
                <a:solidFill>
                  <a:srgbClr val="032F62"/>
                </a:solidFill>
              </a:rPr>
              <a:t>/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 err="1"/>
              <a:t>HealthCheckProtocol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>
                <a:solidFill>
                  <a:srgbClr val="032F62"/>
                </a:solidFill>
              </a:rPr>
              <a:t>HTTP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 err="1"/>
              <a:t>HealthCheckTimeoutSeconds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>
                <a:solidFill>
                  <a:srgbClr val="005CC5"/>
                </a:solidFill>
              </a:rPr>
              <a:t>5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 err="1"/>
              <a:t>HealthyThresholdCount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>
                <a:solidFill>
                  <a:srgbClr val="005CC5"/>
                </a:solidFill>
              </a:rPr>
              <a:t>2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 err="1"/>
              <a:t>TargetType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 err="1">
                <a:solidFill>
                  <a:srgbClr val="032F62"/>
                </a:solidFill>
              </a:rPr>
              <a:t>ip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>
                <a:solidFill>
                  <a:srgbClr val="22863A"/>
                </a:solidFill>
              </a:rPr>
              <a:t>Name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/>
              <a:t>!Ref '</a:t>
            </a:r>
            <a:r>
              <a:rPr dirty="0" err="1"/>
              <a:t>ServiceName</a:t>
            </a:r>
            <a:r>
              <a:rPr dirty="0"/>
              <a:t>'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>
                <a:solidFill>
                  <a:srgbClr val="22863A"/>
                </a:solidFill>
              </a:rPr>
              <a:t>Port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/>
              <a:t>!Ref '</a:t>
            </a:r>
            <a:r>
              <a:rPr dirty="0" err="1"/>
              <a:t>ContainerPort</a:t>
            </a:r>
            <a:r>
              <a:rPr dirty="0"/>
              <a:t>'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/>
              <a:t>Protocol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>
                <a:solidFill>
                  <a:srgbClr val="032F62"/>
                </a:solidFill>
              </a:rPr>
              <a:t>HTTP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 err="1"/>
              <a:t>UnhealthyThresholdCount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>
                <a:solidFill>
                  <a:srgbClr val="005CC5"/>
                </a:solidFill>
              </a:rPr>
              <a:t>2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     </a:t>
            </a:r>
            <a:r>
              <a:rPr dirty="0" err="1">
                <a:solidFill>
                  <a:srgbClr val="22863A"/>
                </a:solidFill>
              </a:rPr>
              <a:t>VpcId</a:t>
            </a:r>
            <a:r>
              <a:rPr dirty="0"/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/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</a:t>
            </a:r>
            <a:r>
              <a:rPr dirty="0" err="1"/>
              <a:t>Fn</a:t>
            </a:r>
            <a:r>
              <a:rPr dirty="0"/>
              <a:t>::</a:t>
            </a:r>
            <a:r>
              <a:rPr dirty="0" err="1"/>
              <a:t>ImportValue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  </a:t>
            </a:r>
            <a:r>
              <a:rPr dirty="0"/>
              <a:t>!Join [':', [!Ref '</a:t>
            </a:r>
            <a:r>
              <a:rPr dirty="0" err="1"/>
              <a:t>StackName</a:t>
            </a:r>
            <a:r>
              <a:rPr dirty="0"/>
              <a:t>', '</a:t>
            </a:r>
            <a:r>
              <a:rPr dirty="0" err="1"/>
              <a:t>VPCId</a:t>
            </a:r>
            <a:r>
              <a:rPr dirty="0"/>
              <a:t>']]</a:t>
            </a: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6A737D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</a:t>
            </a:r>
            <a:r>
              <a:rPr dirty="0"/>
              <a:t># Create a rule on the load balancer for routing traffic to the target group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</a:t>
            </a:r>
            <a:r>
              <a:rPr dirty="0" err="1"/>
              <a:t>LoadBalancerRule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</a:t>
            </a:r>
            <a:r>
              <a:rPr dirty="0">
                <a:solidFill>
                  <a:srgbClr val="22863A"/>
                </a:solidFill>
              </a:rPr>
              <a:t>Type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/>
              <a:t>AWS::ElasticLoadBalancingV2::</a:t>
            </a:r>
            <a:r>
              <a:rPr dirty="0" err="1"/>
              <a:t>ListenerRule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</a:t>
            </a:r>
            <a:r>
              <a:rPr dirty="0"/>
              <a:t>Properties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/>
              <a:t>Actions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- </a:t>
            </a:r>
            <a:r>
              <a:rPr dirty="0" err="1">
                <a:solidFill>
                  <a:srgbClr val="22863A"/>
                </a:solidFill>
              </a:rPr>
              <a:t>TargetGroupArn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/>
              <a:t>!Ref '</a:t>
            </a:r>
            <a:r>
              <a:rPr dirty="0" err="1"/>
              <a:t>TargetGroup</a:t>
            </a:r>
            <a:r>
              <a:rPr dirty="0"/>
              <a:t>'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         </a:t>
            </a:r>
            <a:r>
              <a:rPr dirty="0">
                <a:solidFill>
                  <a:srgbClr val="22863A"/>
                </a:solidFill>
              </a:rPr>
              <a:t>Type</a:t>
            </a:r>
            <a:r>
              <a:rPr dirty="0"/>
              <a:t>: </a:t>
            </a:r>
            <a:r>
              <a:rPr dirty="0">
                <a:solidFill>
                  <a:srgbClr val="032F62"/>
                </a:solidFill>
              </a:rPr>
              <a:t>'forward'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032F62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/>
              <a:t>Conditions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- </a:t>
            </a:r>
            <a:r>
              <a:rPr dirty="0">
                <a:solidFill>
                  <a:srgbClr val="22863A"/>
                </a:solidFill>
              </a:rPr>
              <a:t>Field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/>
              <a:t>path-pattern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  </a:t>
            </a:r>
            <a:r>
              <a:rPr dirty="0">
                <a:solidFill>
                  <a:srgbClr val="22863A"/>
                </a:solidFill>
              </a:rPr>
              <a:t>Values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/>
              <a:t>[!Ref 'Path']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 err="1"/>
              <a:t>ListenerArn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</a:t>
            </a:r>
            <a:r>
              <a:rPr dirty="0" err="1"/>
              <a:t>Fn</a:t>
            </a:r>
            <a:r>
              <a:rPr dirty="0"/>
              <a:t>::</a:t>
            </a:r>
            <a:r>
              <a:rPr dirty="0" err="1"/>
              <a:t>ImportValue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  </a:t>
            </a:r>
            <a:r>
              <a:rPr dirty="0"/>
              <a:t>!Join [':', [!Ref '</a:t>
            </a:r>
            <a:r>
              <a:rPr dirty="0" err="1"/>
              <a:t>StackName</a:t>
            </a:r>
            <a:r>
              <a:rPr dirty="0"/>
              <a:t>', '</a:t>
            </a:r>
            <a:r>
              <a:rPr dirty="0" err="1"/>
              <a:t>PublicListener</a:t>
            </a:r>
            <a:r>
              <a:rPr dirty="0"/>
              <a:t>']]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>
                <a:solidFill>
                  <a:srgbClr val="22863A"/>
                </a:solidFill>
              </a:rPr>
              <a:t>Priority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/>
              <a:t>!Ref 'Priority'</a:t>
            </a:r>
            <a:endParaRPr dirty="0">
              <a:solidFill>
                <a:srgbClr val="24292E"/>
              </a:solidFill>
            </a:endParaRPr>
          </a:p>
        </p:txBody>
      </p:sp>
      <p:sp>
        <p:nvSpPr>
          <p:cNvPr id="121" name="Resources:…"/>
          <p:cNvSpPr txBox="1"/>
          <p:nvPr/>
        </p:nvSpPr>
        <p:spPr>
          <a:xfrm>
            <a:off x="8779338" y="102072"/>
            <a:ext cx="8051070" cy="135118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fontScale="25000" lnSpcReduction="20000"/>
          </a:bodyPr>
          <a:lstStyle/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/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/>
              <a:t>Resources</a:t>
            </a:r>
            <a:r>
              <a:rPr sz="64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</a:t>
            </a:r>
            <a:r>
              <a:rPr sz="6400" dirty="0" err="1"/>
              <a:t>TableOfBooks</a:t>
            </a:r>
            <a:r>
              <a:rPr sz="64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</a:t>
            </a:r>
            <a:r>
              <a:rPr sz="6400" dirty="0">
                <a:solidFill>
                  <a:srgbClr val="22863A"/>
                </a:solidFill>
              </a:rPr>
              <a:t>Type</a:t>
            </a:r>
            <a:r>
              <a:rPr sz="6400" dirty="0">
                <a:solidFill>
                  <a:srgbClr val="24292E"/>
                </a:solidFill>
              </a:rPr>
              <a:t>: </a:t>
            </a:r>
            <a:r>
              <a:rPr sz="6400" dirty="0"/>
              <a:t>AWS::DynamoDB::Table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</a:t>
            </a:r>
            <a:r>
              <a:rPr sz="6400" dirty="0"/>
              <a:t>Properties</a:t>
            </a:r>
            <a:r>
              <a:rPr sz="64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</a:t>
            </a:r>
            <a:r>
              <a:rPr sz="6400" dirty="0" err="1"/>
              <a:t>AttributeDefinitions</a:t>
            </a:r>
            <a:r>
              <a:rPr sz="64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- </a:t>
            </a:r>
            <a:r>
              <a:rPr sz="6400" dirty="0" err="1"/>
              <a:t>AttributeName</a:t>
            </a:r>
            <a:r>
              <a:rPr sz="6400" dirty="0">
                <a:solidFill>
                  <a:srgbClr val="24292E"/>
                </a:solidFill>
              </a:rPr>
              <a:t>: </a:t>
            </a:r>
            <a:r>
              <a:rPr sz="6400" dirty="0">
                <a:solidFill>
                  <a:srgbClr val="032F62"/>
                </a:solidFill>
              </a:rPr>
              <a:t>Title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  </a:t>
            </a:r>
            <a:r>
              <a:rPr sz="6400" dirty="0" err="1"/>
              <a:t>AttributeType</a:t>
            </a:r>
            <a:r>
              <a:rPr sz="6400" dirty="0">
                <a:solidFill>
                  <a:srgbClr val="24292E"/>
                </a:solidFill>
              </a:rPr>
              <a:t>: </a:t>
            </a:r>
            <a:r>
              <a:rPr sz="6400" dirty="0">
                <a:solidFill>
                  <a:srgbClr val="032F62"/>
                </a:solidFill>
              </a:rPr>
              <a:t>S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- </a:t>
            </a:r>
            <a:r>
              <a:rPr sz="6400" dirty="0" err="1"/>
              <a:t>AttributeName</a:t>
            </a:r>
            <a:r>
              <a:rPr sz="6400" dirty="0">
                <a:solidFill>
                  <a:srgbClr val="24292E"/>
                </a:solidFill>
              </a:rPr>
              <a:t>: </a:t>
            </a:r>
            <a:r>
              <a:rPr sz="6400" dirty="0">
                <a:solidFill>
                  <a:srgbClr val="032F62"/>
                </a:solidFill>
              </a:rPr>
              <a:t>Category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  </a:t>
            </a:r>
            <a:r>
              <a:rPr sz="6400" dirty="0" err="1"/>
              <a:t>AttributeType</a:t>
            </a:r>
            <a:r>
              <a:rPr sz="6400" dirty="0">
                <a:solidFill>
                  <a:srgbClr val="24292E"/>
                </a:solidFill>
              </a:rPr>
              <a:t>: </a:t>
            </a:r>
            <a:r>
              <a:rPr sz="6400" dirty="0">
                <a:solidFill>
                  <a:srgbClr val="032F62"/>
                </a:solidFill>
              </a:rPr>
              <a:t>S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- </a:t>
            </a:r>
            <a:r>
              <a:rPr sz="6400" dirty="0" err="1"/>
              <a:t>AttributeName</a:t>
            </a:r>
            <a:r>
              <a:rPr sz="6400" dirty="0">
                <a:solidFill>
                  <a:srgbClr val="24292E"/>
                </a:solidFill>
              </a:rPr>
              <a:t>: </a:t>
            </a:r>
            <a:r>
              <a:rPr sz="6400" dirty="0">
                <a:solidFill>
                  <a:srgbClr val="032F62"/>
                </a:solidFill>
              </a:rPr>
              <a:t>Language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  </a:t>
            </a:r>
            <a:r>
              <a:rPr sz="6400" dirty="0" err="1"/>
              <a:t>AttributeType</a:t>
            </a:r>
            <a:r>
              <a:rPr sz="6400" dirty="0">
                <a:solidFill>
                  <a:srgbClr val="24292E"/>
                </a:solidFill>
              </a:rPr>
              <a:t>: </a:t>
            </a:r>
            <a:r>
              <a:rPr sz="6400" dirty="0">
                <a:solidFill>
                  <a:srgbClr val="032F62"/>
                </a:solidFill>
              </a:rPr>
              <a:t>S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</a:t>
            </a:r>
            <a:r>
              <a:rPr sz="6400" dirty="0" err="1"/>
              <a:t>KeySchema</a:t>
            </a:r>
            <a:r>
              <a:rPr sz="64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- </a:t>
            </a:r>
            <a:r>
              <a:rPr sz="6400" dirty="0" err="1"/>
              <a:t>AttributeName</a:t>
            </a:r>
            <a:r>
              <a:rPr sz="6400" dirty="0">
                <a:solidFill>
                  <a:srgbClr val="24292E"/>
                </a:solidFill>
              </a:rPr>
              <a:t>: </a:t>
            </a:r>
            <a:r>
              <a:rPr sz="6400" dirty="0">
                <a:solidFill>
                  <a:srgbClr val="032F62"/>
                </a:solidFill>
              </a:rPr>
              <a:t>Category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/>
              <a:t>        </a:t>
            </a:r>
            <a:r>
              <a:rPr sz="6400" dirty="0" err="1">
                <a:solidFill>
                  <a:srgbClr val="22863A"/>
                </a:solidFill>
              </a:rPr>
              <a:t>KeyType</a:t>
            </a:r>
            <a:r>
              <a:rPr sz="6400" dirty="0"/>
              <a:t>: </a:t>
            </a:r>
            <a:r>
              <a:rPr sz="6400" dirty="0">
                <a:solidFill>
                  <a:srgbClr val="032F62"/>
                </a:solidFill>
              </a:rPr>
              <a:t>HASH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032F62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- </a:t>
            </a:r>
            <a:r>
              <a:rPr sz="6400" dirty="0" err="1"/>
              <a:t>AttributeName</a:t>
            </a:r>
            <a:r>
              <a:rPr sz="6400" dirty="0">
                <a:solidFill>
                  <a:srgbClr val="24292E"/>
                </a:solidFill>
              </a:rPr>
              <a:t>: </a:t>
            </a:r>
            <a:r>
              <a:rPr sz="6400" dirty="0">
                <a:solidFill>
                  <a:srgbClr val="032F62"/>
                </a:solidFill>
              </a:rPr>
              <a:t>Title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/>
              <a:t>        </a:t>
            </a:r>
            <a:r>
              <a:rPr sz="6400" dirty="0" err="1">
                <a:solidFill>
                  <a:srgbClr val="22863A"/>
                </a:solidFill>
              </a:rPr>
              <a:t>KeyType</a:t>
            </a:r>
            <a:r>
              <a:rPr sz="6400" dirty="0"/>
              <a:t>: </a:t>
            </a:r>
            <a:r>
              <a:rPr sz="6400" dirty="0">
                <a:solidFill>
                  <a:srgbClr val="032F62"/>
                </a:solidFill>
              </a:rPr>
              <a:t>RANGE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032F62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</a:t>
            </a:r>
            <a:r>
              <a:rPr sz="6400" dirty="0" err="1"/>
              <a:t>ProvisionedThroughput</a:t>
            </a:r>
            <a:r>
              <a:rPr sz="64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  </a:t>
            </a:r>
            <a:r>
              <a:rPr sz="6400" dirty="0" err="1">
                <a:solidFill>
                  <a:srgbClr val="22863A"/>
                </a:solidFill>
              </a:rPr>
              <a:t>ReadCapacityUnits</a:t>
            </a:r>
            <a:r>
              <a:rPr sz="6400" dirty="0">
                <a:solidFill>
                  <a:srgbClr val="24292E"/>
                </a:solidFill>
              </a:rPr>
              <a:t>: </a:t>
            </a:r>
            <a:r>
              <a:rPr sz="6400" dirty="0"/>
              <a:t>!Ref '</a:t>
            </a:r>
            <a:r>
              <a:rPr sz="6400" dirty="0" err="1"/>
              <a:t>ReadCapacityUnits</a:t>
            </a:r>
            <a:r>
              <a:rPr sz="6400" dirty="0"/>
              <a:t>'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  </a:t>
            </a:r>
            <a:r>
              <a:rPr sz="6400" dirty="0" err="1">
                <a:solidFill>
                  <a:srgbClr val="22863A"/>
                </a:solidFill>
              </a:rPr>
              <a:t>WriteCapacityUnits</a:t>
            </a:r>
            <a:r>
              <a:rPr sz="6400" dirty="0">
                <a:solidFill>
                  <a:srgbClr val="24292E"/>
                </a:solidFill>
              </a:rPr>
              <a:t>: </a:t>
            </a:r>
            <a:r>
              <a:rPr sz="6400" dirty="0"/>
              <a:t>!Ref '</a:t>
            </a:r>
            <a:r>
              <a:rPr sz="6400" dirty="0" err="1"/>
              <a:t>WriteCapacityUnits</a:t>
            </a:r>
            <a:r>
              <a:rPr sz="6400" dirty="0"/>
              <a:t>'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</a:t>
            </a:r>
            <a:r>
              <a:rPr sz="6400" dirty="0" err="1"/>
              <a:t>LocalSecondaryIndexes</a:t>
            </a:r>
            <a:r>
              <a:rPr sz="6400"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sz="6400"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6400" dirty="0">
                <a:solidFill>
                  <a:srgbClr val="24292E"/>
                </a:solidFill>
              </a:rPr>
              <a:t>      - </a:t>
            </a:r>
            <a:r>
              <a:rPr sz="6400" dirty="0" err="1">
                <a:solidFill>
                  <a:srgbClr val="22863A"/>
                </a:solidFill>
              </a:rPr>
              <a:t>IndexName</a:t>
            </a:r>
            <a:r>
              <a:rPr sz="6400" dirty="0">
                <a:solidFill>
                  <a:srgbClr val="24292E"/>
                </a:solidFill>
              </a:rPr>
              <a:t>: </a:t>
            </a:r>
            <a:r>
              <a:rPr sz="6400" dirty="0" err="1"/>
              <a:t>LanguageIndex</a:t>
            </a:r>
            <a:endParaRPr sz="6400"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</a:t>
            </a:r>
            <a:r>
              <a:rPr dirty="0" err="1"/>
              <a:t>KeySchema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- </a:t>
            </a:r>
            <a:r>
              <a:rPr dirty="0" err="1"/>
              <a:t>AttributeName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>
                <a:solidFill>
                  <a:srgbClr val="032F62"/>
                </a:solidFill>
              </a:rPr>
              <a:t>Category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         </a:t>
            </a:r>
            <a:r>
              <a:rPr dirty="0" err="1">
                <a:solidFill>
                  <a:srgbClr val="22863A"/>
                </a:solidFill>
              </a:rPr>
              <a:t>KeyType</a:t>
            </a:r>
            <a:r>
              <a:rPr dirty="0"/>
              <a:t>: </a:t>
            </a:r>
            <a:r>
              <a:rPr dirty="0">
                <a:solidFill>
                  <a:srgbClr val="032F62"/>
                </a:solidFill>
              </a:rPr>
              <a:t>HASH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032F62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- </a:t>
            </a:r>
            <a:r>
              <a:rPr dirty="0" err="1"/>
              <a:t>AttributeName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>
                <a:solidFill>
                  <a:srgbClr val="032F62"/>
                </a:solidFill>
              </a:rPr>
              <a:t>Language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         </a:t>
            </a:r>
            <a:r>
              <a:rPr dirty="0" err="1">
                <a:solidFill>
                  <a:srgbClr val="22863A"/>
                </a:solidFill>
              </a:rPr>
              <a:t>KeyType</a:t>
            </a:r>
            <a:r>
              <a:rPr dirty="0"/>
              <a:t>: </a:t>
            </a:r>
            <a:r>
              <a:rPr dirty="0">
                <a:solidFill>
                  <a:srgbClr val="032F62"/>
                </a:solidFill>
              </a:rPr>
              <a:t>RANGE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032F62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</a:t>
            </a:r>
            <a:r>
              <a:rPr dirty="0"/>
              <a:t>Projection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  </a:t>
            </a:r>
            <a:r>
              <a:rPr dirty="0" err="1"/>
              <a:t>ProjectionType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>
                <a:solidFill>
                  <a:srgbClr val="032F62"/>
                </a:solidFill>
              </a:rPr>
              <a:t>KEYS_ONLY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</a:t>
            </a:r>
            <a:r>
              <a:rPr dirty="0" err="1"/>
              <a:t>GlobalSecondaryIndexes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- </a:t>
            </a:r>
            <a:r>
              <a:rPr dirty="0" err="1">
                <a:solidFill>
                  <a:srgbClr val="22863A"/>
                </a:solidFill>
              </a:rPr>
              <a:t>IndexName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 err="1"/>
              <a:t>TitleIndex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</a:t>
            </a:r>
            <a:r>
              <a:rPr dirty="0" err="1"/>
              <a:t>KeySchema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- </a:t>
            </a:r>
            <a:r>
              <a:rPr dirty="0" err="1"/>
              <a:t>AttributeName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>
                <a:solidFill>
                  <a:srgbClr val="032F62"/>
                </a:solidFill>
              </a:rPr>
              <a:t>Title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         </a:t>
            </a:r>
            <a:r>
              <a:rPr dirty="0" err="1">
                <a:solidFill>
                  <a:srgbClr val="22863A"/>
                </a:solidFill>
              </a:rPr>
              <a:t>KeyType</a:t>
            </a:r>
            <a:r>
              <a:rPr dirty="0"/>
              <a:t>: </a:t>
            </a:r>
            <a:r>
              <a:rPr dirty="0">
                <a:solidFill>
                  <a:srgbClr val="032F62"/>
                </a:solidFill>
              </a:rPr>
              <a:t>HASH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032F62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</a:t>
            </a:r>
            <a:r>
              <a:rPr dirty="0"/>
              <a:t>Projection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  </a:t>
            </a:r>
            <a:r>
              <a:rPr dirty="0" err="1"/>
              <a:t>ProjectionType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>
                <a:solidFill>
                  <a:srgbClr val="032F62"/>
                </a:solidFill>
              </a:rPr>
              <a:t>KEYS_ONLY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</a:t>
            </a:r>
            <a:r>
              <a:rPr dirty="0" err="1"/>
              <a:t>ProvisionedThroughput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  </a:t>
            </a:r>
            <a:r>
              <a:rPr dirty="0" err="1">
                <a:solidFill>
                  <a:srgbClr val="22863A"/>
                </a:solidFill>
              </a:rPr>
              <a:t>ReadCapacityUnits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/>
              <a:t>!Ref '</a:t>
            </a:r>
            <a:r>
              <a:rPr dirty="0" err="1"/>
              <a:t>ReadCapacityUnits</a:t>
            </a:r>
            <a:r>
              <a:rPr dirty="0"/>
              <a:t>'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      </a:t>
            </a:r>
            <a:r>
              <a:rPr dirty="0" err="1">
                <a:solidFill>
                  <a:srgbClr val="22863A"/>
                </a:solidFill>
              </a:rPr>
              <a:t>WriteCapacityUnits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/>
              <a:t>!Ref '</a:t>
            </a:r>
            <a:r>
              <a:rPr dirty="0" err="1"/>
              <a:t>WriteCapacityUnits</a:t>
            </a:r>
            <a:r>
              <a:rPr dirty="0"/>
              <a:t>'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Outputs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22863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</a:t>
            </a:r>
            <a:r>
              <a:rPr dirty="0" err="1"/>
              <a:t>TableName</a:t>
            </a:r>
            <a:r>
              <a:rPr dirty="0">
                <a:solidFill>
                  <a:srgbClr val="24292E"/>
                </a:solidFill>
              </a:rPr>
              <a:t>:</a:t>
            </a: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</a:t>
            </a:r>
            <a:r>
              <a:rPr dirty="0">
                <a:solidFill>
                  <a:srgbClr val="22863A"/>
                </a:solidFill>
              </a:rPr>
              <a:t>Value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/>
              <a:t>!Ref '</a:t>
            </a:r>
            <a:r>
              <a:rPr dirty="0" err="1"/>
              <a:t>TableOfBooks</a:t>
            </a:r>
            <a:r>
              <a:rPr dirty="0"/>
              <a:t>'</a:t>
            </a:r>
            <a:endParaRPr dirty="0">
              <a:solidFill>
                <a:srgbClr val="24292E"/>
              </a:solidFill>
            </a:endParaRPr>
          </a:p>
          <a:p>
            <a:pPr algn="r" defTabSz="182880">
              <a:lnSpc>
                <a:spcPts val="2500"/>
              </a:lnSpc>
              <a:defRPr sz="1440" b="0">
                <a:solidFill>
                  <a:srgbClr val="1B1F23">
                    <a:alpha val="29803"/>
                  </a:srgbClr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>
              <a:solidFill>
                <a:srgbClr val="24292E"/>
              </a:solidFill>
            </a:endParaRPr>
          </a:p>
          <a:p>
            <a:pPr algn="l" defTabSz="182880">
              <a:lnSpc>
                <a:spcPts val="2500"/>
              </a:lnSpc>
              <a:defRPr sz="1440" b="0">
                <a:solidFill>
                  <a:srgbClr val="032F62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24292E"/>
                </a:solidFill>
              </a:rPr>
              <a:t>    </a:t>
            </a:r>
            <a:r>
              <a:rPr dirty="0">
                <a:solidFill>
                  <a:srgbClr val="22863A"/>
                </a:solidFill>
              </a:rPr>
              <a:t>Description</a:t>
            </a:r>
            <a:r>
              <a:rPr dirty="0">
                <a:solidFill>
                  <a:srgbClr val="24292E"/>
                </a:solidFill>
              </a:rPr>
              <a:t>: </a:t>
            </a:r>
            <a:r>
              <a:rPr dirty="0"/>
              <a:t>Name of the newly created DynamoDB table</a:t>
            </a:r>
            <a:endParaRPr dirty="0">
              <a:solidFill>
                <a:srgbClr val="24292E"/>
              </a:solidFill>
            </a:endParaRPr>
          </a:p>
        </p:txBody>
      </p:sp>
      <p:sp>
        <p:nvSpPr>
          <p:cNvPr id="122" name="Infrastructure…"/>
          <p:cNvSpPr txBox="1"/>
          <p:nvPr/>
        </p:nvSpPr>
        <p:spPr>
          <a:xfrm>
            <a:off x="-25400" y="2377332"/>
            <a:ext cx="24434801" cy="8961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900"/>
            </a:pPr>
            <a:r>
              <a:rPr dirty="0"/>
              <a:t>Infrastructure</a:t>
            </a:r>
          </a:p>
          <a:p>
            <a:pPr>
              <a:defRPr sz="28900"/>
            </a:pPr>
            <a:r>
              <a:rPr dirty="0"/>
              <a:t>as Code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 need a MySQL database and a load balancer for my application in produ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26440">
              <a:defRPr sz="9856"/>
            </a:lvl1pPr>
          </a:lstStyle>
          <a:p>
            <a:r>
              <a:t>I need a MySQL database and a load balancer for my application in production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$ ssh -A ec2-user@10.180.18.171…"/>
          <p:cNvSpPr txBox="1"/>
          <p:nvPr/>
        </p:nvSpPr>
        <p:spPr>
          <a:xfrm>
            <a:off x="247604" y="1188189"/>
            <a:ext cx="62427346" cy="1349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 dirty="0"/>
              <a:t>$</a:t>
            </a:r>
            <a:r>
              <a:rPr dirty="0"/>
              <a:t> </a:t>
            </a:r>
            <a:r>
              <a:rPr dirty="0" err="1"/>
              <a:t>ssh</a:t>
            </a:r>
            <a:r>
              <a:rPr dirty="0"/>
              <a:t> ec2-user@10.180.18.171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The authenticity of host '10.180.18.171 (10.180.18.171)' can't be established.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ECDSA key fingerprint is SHA256:T/JmW5xqkVdhZxHO37LsNxtb8KHFN6FxSqazY3ibaIU.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ECDSA key fingerprint is MD5:d1:70:5a:1a:28:82:fe:32:ac:1c:b4:28:f9:e2:5d:5c.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Are you sure you want to continue connecting (yes/no)? yes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Warning: Permanently added '10.180.18.171' (ECDSA) to the list of known hosts.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__|  __|  __|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 _|  (   \__ \   Amazon Linux 2 (ECS Optimized)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____|\___|____/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For documentation, visit http://</a:t>
            </a:r>
            <a:r>
              <a:rPr dirty="0" err="1"/>
              <a:t>aws.amazon.com</a:t>
            </a:r>
            <a:r>
              <a:rPr dirty="0"/>
              <a:t>/documentation/</a:t>
            </a:r>
            <a:r>
              <a:rPr dirty="0" err="1"/>
              <a:t>ecs</a:t>
            </a:r>
            <a:endParaRPr dirty="0"/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b="1" dirty="0"/>
              <a:t>[ec2-user@ip-10-180-18-171 ~]$</a:t>
            </a:r>
            <a:r>
              <a:rPr dirty="0"/>
              <a:t> </a:t>
            </a:r>
            <a:r>
              <a:rPr dirty="0" err="1"/>
              <a:t>sudo</a:t>
            </a:r>
            <a:r>
              <a:rPr dirty="0"/>
              <a:t> apt-get install </a:t>
            </a:r>
            <a:r>
              <a:rPr dirty="0" err="1"/>
              <a:t>mysql</a:t>
            </a:r>
            <a:r>
              <a:rPr dirty="0"/>
              <a:t>-server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Reading package lists... Done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Building dependency tree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Reading state information... Done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The following additional packages will be installed: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libaio1 </a:t>
            </a:r>
            <a:r>
              <a:rPr dirty="0" err="1"/>
              <a:t>libcgi</a:t>
            </a:r>
            <a:r>
              <a:rPr dirty="0"/>
              <a:t>-fast-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libcgi</a:t>
            </a:r>
            <a:r>
              <a:rPr dirty="0"/>
              <a:t>-pm-</a:t>
            </a:r>
            <a:r>
              <a:rPr dirty="0" err="1"/>
              <a:t>perl</a:t>
            </a:r>
            <a:r>
              <a:rPr dirty="0"/>
              <a:t> libedit2 </a:t>
            </a:r>
            <a:r>
              <a:rPr dirty="0" err="1"/>
              <a:t>libencode</a:t>
            </a:r>
            <a:r>
              <a:rPr dirty="0"/>
              <a:t>-locale-</a:t>
            </a:r>
            <a:r>
              <a:rPr dirty="0" err="1"/>
              <a:t>perl</a:t>
            </a:r>
            <a:r>
              <a:rPr dirty="0"/>
              <a:t> libevent-core-2.1-6 </a:t>
            </a:r>
            <a:r>
              <a:rPr dirty="0" err="1"/>
              <a:t>libfcgi-perl</a:t>
            </a:r>
            <a:r>
              <a:rPr dirty="0"/>
              <a:t> libgdbm-compat4 libgdbm5 </a:t>
            </a:r>
            <a:r>
              <a:rPr dirty="0" err="1"/>
              <a:t>libhtml</a:t>
            </a:r>
            <a:r>
              <a:rPr dirty="0"/>
              <a:t>-parser-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libhtml-tagset-perl</a:t>
            </a:r>
            <a:r>
              <a:rPr dirty="0"/>
              <a:t> </a:t>
            </a:r>
            <a:r>
              <a:rPr dirty="0" err="1"/>
              <a:t>libhtml</a:t>
            </a:r>
            <a:r>
              <a:rPr dirty="0"/>
              <a:t>-template-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libhttp</a:t>
            </a:r>
            <a:r>
              <a:rPr dirty="0"/>
              <a:t>-date-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libhttp</a:t>
            </a:r>
            <a:r>
              <a:rPr dirty="0"/>
              <a:t>-message-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libio</a:t>
            </a:r>
            <a:r>
              <a:rPr dirty="0"/>
              <a:t>-html-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liblwp-mediatypes-perl</a:t>
            </a:r>
            <a:endParaRPr dirty="0"/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libnuma1 libperl5.26 </a:t>
            </a:r>
            <a:r>
              <a:rPr dirty="0" err="1"/>
              <a:t>libtimedate-perl</a:t>
            </a:r>
            <a:r>
              <a:rPr dirty="0"/>
              <a:t> </a:t>
            </a:r>
            <a:r>
              <a:rPr dirty="0" err="1"/>
              <a:t>liburi-perl</a:t>
            </a:r>
            <a:r>
              <a:rPr dirty="0"/>
              <a:t> libwrap0 mysql-client-5.7 mysql-client-core-5.7 </a:t>
            </a:r>
            <a:r>
              <a:rPr dirty="0" err="1"/>
              <a:t>mysql</a:t>
            </a:r>
            <a:r>
              <a:rPr dirty="0"/>
              <a:t>-common mysql-server-5.7 mysql-server-core-5.7 </a:t>
            </a:r>
            <a:r>
              <a:rPr dirty="0" err="1"/>
              <a:t>netbase</a:t>
            </a:r>
            <a:r>
              <a:rPr dirty="0"/>
              <a:t> </a:t>
            </a:r>
            <a:r>
              <a:rPr dirty="0" err="1"/>
              <a:t>perl</a:t>
            </a:r>
            <a:r>
              <a:rPr dirty="0"/>
              <a:t> perl-modules-5.26 </a:t>
            </a:r>
            <a:r>
              <a:rPr dirty="0" err="1"/>
              <a:t>psmisc</a:t>
            </a:r>
            <a:endParaRPr dirty="0"/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Suggested packages: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gdbm-l10n </a:t>
            </a:r>
            <a:r>
              <a:rPr dirty="0" err="1"/>
              <a:t>libdata</a:t>
            </a:r>
            <a:r>
              <a:rPr dirty="0"/>
              <a:t>-dump-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libipc-sharedcache-perl</a:t>
            </a:r>
            <a:r>
              <a:rPr dirty="0"/>
              <a:t> </a:t>
            </a:r>
            <a:r>
              <a:rPr dirty="0" err="1"/>
              <a:t>libwww-perl</a:t>
            </a:r>
            <a:r>
              <a:rPr dirty="0"/>
              <a:t> </a:t>
            </a:r>
            <a:r>
              <a:rPr dirty="0" err="1"/>
              <a:t>mailx</a:t>
            </a:r>
            <a:r>
              <a:rPr dirty="0"/>
              <a:t> </a:t>
            </a:r>
            <a:r>
              <a:rPr dirty="0" err="1"/>
              <a:t>tinyca</a:t>
            </a:r>
            <a:r>
              <a:rPr dirty="0"/>
              <a:t> </a:t>
            </a:r>
            <a:r>
              <a:rPr dirty="0" err="1"/>
              <a:t>perl</a:t>
            </a:r>
            <a:r>
              <a:rPr dirty="0"/>
              <a:t>-doc </a:t>
            </a:r>
            <a:r>
              <a:rPr dirty="0" err="1"/>
              <a:t>libterm</a:t>
            </a:r>
            <a:r>
              <a:rPr dirty="0"/>
              <a:t>-</a:t>
            </a:r>
            <a:r>
              <a:rPr dirty="0" err="1"/>
              <a:t>readline</a:t>
            </a:r>
            <a:r>
              <a:rPr dirty="0"/>
              <a:t>-gnu-</a:t>
            </a:r>
            <a:r>
              <a:rPr dirty="0" err="1"/>
              <a:t>perl</a:t>
            </a:r>
            <a:r>
              <a:rPr dirty="0"/>
              <a:t> | </a:t>
            </a:r>
            <a:r>
              <a:rPr dirty="0" err="1"/>
              <a:t>libterm-readline-perl-perl</a:t>
            </a:r>
            <a:r>
              <a:rPr dirty="0"/>
              <a:t> make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The following NEW packages will be installed: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libaio1 </a:t>
            </a:r>
            <a:r>
              <a:rPr dirty="0" err="1"/>
              <a:t>libcgi</a:t>
            </a:r>
            <a:r>
              <a:rPr dirty="0"/>
              <a:t>-fast-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libcgi</a:t>
            </a:r>
            <a:r>
              <a:rPr dirty="0"/>
              <a:t>-pm-</a:t>
            </a:r>
            <a:r>
              <a:rPr dirty="0" err="1"/>
              <a:t>perl</a:t>
            </a:r>
            <a:r>
              <a:rPr dirty="0"/>
              <a:t> libedit2 </a:t>
            </a:r>
            <a:r>
              <a:rPr dirty="0" err="1"/>
              <a:t>libencode</a:t>
            </a:r>
            <a:r>
              <a:rPr dirty="0"/>
              <a:t>-locale-</a:t>
            </a:r>
            <a:r>
              <a:rPr dirty="0" err="1"/>
              <a:t>perl</a:t>
            </a:r>
            <a:r>
              <a:rPr dirty="0"/>
              <a:t> libevent-core-2.1-6 </a:t>
            </a:r>
            <a:r>
              <a:rPr dirty="0" err="1"/>
              <a:t>libfcgi-perl</a:t>
            </a:r>
            <a:r>
              <a:rPr dirty="0"/>
              <a:t> libgdbm-compat4 libgdbm5 </a:t>
            </a:r>
            <a:r>
              <a:rPr dirty="0" err="1"/>
              <a:t>libhtml</a:t>
            </a:r>
            <a:r>
              <a:rPr dirty="0"/>
              <a:t>-parser-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libhtml-tagset-perl</a:t>
            </a:r>
            <a:r>
              <a:rPr dirty="0"/>
              <a:t> </a:t>
            </a:r>
            <a:r>
              <a:rPr dirty="0" err="1"/>
              <a:t>libhtml</a:t>
            </a:r>
            <a:r>
              <a:rPr dirty="0"/>
              <a:t>-template-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libhttp</a:t>
            </a:r>
            <a:r>
              <a:rPr dirty="0"/>
              <a:t>-date-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libhttp</a:t>
            </a:r>
            <a:r>
              <a:rPr dirty="0"/>
              <a:t>-message-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libio</a:t>
            </a:r>
            <a:r>
              <a:rPr dirty="0"/>
              <a:t>-html-</a:t>
            </a:r>
            <a:r>
              <a:rPr dirty="0" err="1"/>
              <a:t>perl</a:t>
            </a:r>
            <a:r>
              <a:rPr dirty="0"/>
              <a:t> </a:t>
            </a:r>
            <a:r>
              <a:rPr dirty="0" err="1"/>
              <a:t>liblwp-mediatypes-perl</a:t>
            </a:r>
            <a:endParaRPr dirty="0"/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libnuma1 libperl5.26 </a:t>
            </a:r>
            <a:r>
              <a:rPr dirty="0" err="1"/>
              <a:t>libtimedate-perl</a:t>
            </a:r>
            <a:r>
              <a:rPr dirty="0"/>
              <a:t> </a:t>
            </a:r>
            <a:r>
              <a:rPr dirty="0" err="1"/>
              <a:t>liburi-perl</a:t>
            </a:r>
            <a:r>
              <a:rPr dirty="0"/>
              <a:t> libwrap0 mysql-client-5.7 mysql-client-core-5.7 </a:t>
            </a:r>
            <a:r>
              <a:rPr dirty="0" err="1"/>
              <a:t>mysql</a:t>
            </a:r>
            <a:r>
              <a:rPr dirty="0"/>
              <a:t>-common </a:t>
            </a:r>
            <a:r>
              <a:rPr dirty="0" err="1"/>
              <a:t>mysql</a:t>
            </a:r>
            <a:r>
              <a:rPr dirty="0"/>
              <a:t>-server mysql-server-5.7 mysql-server-core-5.7 </a:t>
            </a:r>
            <a:r>
              <a:rPr dirty="0" err="1"/>
              <a:t>netbase</a:t>
            </a:r>
            <a:r>
              <a:rPr dirty="0"/>
              <a:t> </a:t>
            </a:r>
            <a:r>
              <a:rPr dirty="0" err="1"/>
              <a:t>perl</a:t>
            </a:r>
            <a:r>
              <a:rPr dirty="0"/>
              <a:t> perl-modules-5.26 </a:t>
            </a:r>
            <a:r>
              <a:rPr dirty="0" err="1"/>
              <a:t>psmisc</a:t>
            </a:r>
            <a:endParaRPr dirty="0"/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0 upgraded, 31 newly installed, 0 to remove and 9 not upgraded.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Need to get 27.8 MB of archives.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After this operation, 204 MB of additional disk space will be used.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Do you want to continue? [Y/n] Y</a:t>
            </a:r>
          </a:p>
          <a:p>
            <a:pPr algn="l">
              <a:defRPr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Get:1 http://</a:t>
            </a:r>
            <a:r>
              <a:rPr dirty="0" err="1"/>
              <a:t>archive.ubuntu.com</a:t>
            </a:r>
            <a:r>
              <a:rPr dirty="0"/>
              <a:t>/ubuntu bionic/main amd64 </a:t>
            </a:r>
            <a:r>
              <a:rPr dirty="0" err="1"/>
              <a:t>mysql</a:t>
            </a:r>
            <a:r>
              <a:rPr dirty="0"/>
              <a:t>-common all 5.8+1.0.4 [7308 B]</a:t>
            </a:r>
          </a:p>
        </p:txBody>
      </p:sp>
      <p:sp>
        <p:nvSpPr>
          <p:cNvPr id="127" name="I’m installing MySQL, anything wrong?"/>
          <p:cNvSpPr txBox="1">
            <a:spLocks noGrp="1"/>
          </p:cNvSpPr>
          <p:nvPr>
            <p:ph type="title"/>
          </p:nvPr>
        </p:nvSpPr>
        <p:spPr>
          <a:xfrm>
            <a:off x="13359140" y="2056874"/>
            <a:ext cx="10562631" cy="2769593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defTabSz="817244">
              <a:defRPr sz="8415">
                <a:solidFill>
                  <a:srgbClr val="FFFFFF"/>
                </a:solidFill>
              </a:defRPr>
            </a:lvl1pPr>
          </a:lstStyle>
          <a:p>
            <a:r>
              <a:rPr dirty="0"/>
              <a:t>I’m installing MySQL, </a:t>
            </a:r>
            <a:r>
              <a:rPr lang="sv-SE" dirty="0"/>
              <a:t>looks </a:t>
            </a:r>
            <a:r>
              <a:rPr lang="sv-SE" dirty="0" err="1"/>
              <a:t>good</a:t>
            </a:r>
            <a:r>
              <a:rPr lang="sv-SE" dirty="0"/>
              <a:t>, right</a:t>
            </a:r>
            <a:r>
              <a:rPr dirty="0"/>
              <a:t>?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I creating a load balancer, anything wrong?"/>
          <p:cNvSpPr txBox="1">
            <a:spLocks noGrp="1"/>
          </p:cNvSpPr>
          <p:nvPr>
            <p:ph type="title"/>
          </p:nvPr>
        </p:nvSpPr>
        <p:spPr>
          <a:xfrm>
            <a:off x="1657348" y="4083049"/>
            <a:ext cx="10223501" cy="5549901"/>
          </a:xfrm>
          <a:prstGeom prst="rect">
            <a:avLst/>
          </a:prstGeom>
        </p:spPr>
        <p:txBody>
          <a:bodyPr/>
          <a:lstStyle/>
          <a:p>
            <a:r>
              <a:rPr dirty="0"/>
              <a:t>I</a:t>
            </a:r>
            <a:r>
              <a:rPr lang="sv-SE" dirty="0"/>
              <a:t>’m</a:t>
            </a:r>
            <a:r>
              <a:rPr dirty="0"/>
              <a:t> creating </a:t>
            </a:r>
            <a:r>
              <a:rPr lang="sv-SE" dirty="0"/>
              <a:t>the</a:t>
            </a:r>
            <a:r>
              <a:rPr dirty="0"/>
              <a:t> load balancer,</a:t>
            </a:r>
            <a:r>
              <a:rPr lang="sv-SE" dirty="0"/>
              <a:t> </a:t>
            </a:r>
            <a:r>
              <a:rPr lang="sv-SE" dirty="0" err="1"/>
              <a:t>following</a:t>
            </a:r>
            <a:r>
              <a:rPr lang="sv-SE" dirty="0"/>
              <a:t> best </a:t>
            </a:r>
            <a:r>
              <a:rPr lang="sv-SE" dirty="0" err="1"/>
              <a:t>practices</a:t>
            </a:r>
            <a:r>
              <a:rPr lang="sv-SE" dirty="0"/>
              <a:t>, or</a:t>
            </a:r>
            <a:r>
              <a:rPr dirty="0"/>
              <a:t>?</a:t>
            </a:r>
          </a:p>
        </p:txBody>
      </p:sp>
      <p:pic>
        <p:nvPicPr>
          <p:cNvPr id="130" name="Screenshot 2019-06-11 at 08.39.29.png" descr="Screenshot 2019-06-11 at 08.39.2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0849" y="812799"/>
            <a:ext cx="12103101" cy="11658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5579" y="127000"/>
            <a:ext cx="13246842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nowflak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Snowflake</a:t>
            </a:r>
            <a:r>
              <a:rPr lang="sv-SE" dirty="0"/>
              <a:t>s</a:t>
            </a:r>
            <a:endParaRPr dirty="0"/>
          </a:p>
        </p:txBody>
      </p:sp>
      <p:sp>
        <p:nvSpPr>
          <p:cNvPr id="135" name="Unique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714374" indent="-714374" algn="l">
              <a:buSzPct val="125000"/>
              <a:buChar char="•"/>
            </a:pPr>
            <a:r>
              <a:rPr dirty="0"/>
              <a:t>Unique</a:t>
            </a:r>
          </a:p>
          <a:p>
            <a:pPr marL="714374" indent="-714374" algn="l">
              <a:buSzPct val="125000"/>
              <a:buChar char="•"/>
            </a:pPr>
            <a:r>
              <a:rPr dirty="0"/>
              <a:t>Can’t be reproduced</a:t>
            </a:r>
          </a:p>
          <a:p>
            <a:pPr marL="714374" indent="-714374" algn="l">
              <a:buSzPct val="125000"/>
              <a:buChar char="•"/>
            </a:pPr>
            <a:r>
              <a:rPr dirty="0"/>
              <a:t>Can’t </a:t>
            </a:r>
            <a:r>
              <a:rPr lang="sv-SE" dirty="0"/>
              <a:t>be </a:t>
            </a:r>
            <a:r>
              <a:rPr dirty="0"/>
              <a:t>automate</a:t>
            </a:r>
            <a:r>
              <a:rPr lang="sv-SE" dirty="0"/>
              <a:t>d</a:t>
            </a:r>
            <a:endParaRPr dirty="0"/>
          </a:p>
          <a:p>
            <a:pPr marL="714374" indent="-714374" algn="l">
              <a:buSzPct val="125000"/>
              <a:buChar char="•"/>
            </a:pPr>
            <a:r>
              <a:rPr dirty="0"/>
              <a:t>Expensive to set up</a:t>
            </a:r>
          </a:p>
          <a:p>
            <a:pPr marL="714374" indent="-714374" algn="l">
              <a:buSzPct val="125000"/>
              <a:buChar char="•"/>
            </a:pPr>
            <a:r>
              <a:rPr dirty="0"/>
              <a:t>Expensive to maintain</a:t>
            </a:r>
          </a:p>
          <a:p>
            <a:pPr marL="714374" indent="-714374" algn="l">
              <a:buSzPct val="125000"/>
              <a:buChar char="•"/>
            </a:pPr>
            <a:r>
              <a:rPr dirty="0"/>
              <a:t>No (or little) traceability</a:t>
            </a:r>
          </a:p>
        </p:txBody>
      </p:sp>
      <p:pic>
        <p:nvPicPr>
          <p:cNvPr id="13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8979" y="-215901"/>
            <a:ext cx="13246842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What to we want then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What </a:t>
            </a:r>
            <a:r>
              <a:rPr lang="sv-SE" dirty="0"/>
              <a:t>d</a:t>
            </a:r>
            <a:r>
              <a:rPr dirty="0"/>
              <a:t>o we want then?</a:t>
            </a:r>
          </a:p>
        </p:txBody>
      </p:sp>
      <p:sp>
        <p:nvSpPr>
          <p:cNvPr id="139" name="We want recipes for all our infrastructur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We want recipes for </a:t>
            </a:r>
            <a:r>
              <a:rPr b="1" dirty="0"/>
              <a:t>all</a:t>
            </a:r>
            <a:r>
              <a:rPr dirty="0"/>
              <a:t> our infrastructure</a:t>
            </a:r>
          </a:p>
          <a:p>
            <a:r>
              <a:rPr dirty="0"/>
              <a:t>We want the recipes to </a:t>
            </a:r>
            <a:r>
              <a:rPr lang="sv-SE" dirty="0"/>
              <a:t>be under </a:t>
            </a:r>
            <a:r>
              <a:rPr dirty="0"/>
              <a:t>version control</a:t>
            </a:r>
          </a:p>
          <a:p>
            <a:r>
              <a:rPr dirty="0"/>
              <a:t>We want to automatize the application of the recipes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" grpId="1" build="p" bldLvl="5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We want infrastructure as cod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We want infrastructure as code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1466</Words>
  <Application>Microsoft Macintosh PowerPoint</Application>
  <PresentationFormat>Custom</PresentationFormat>
  <Paragraphs>420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Courier New</vt:lpstr>
      <vt:lpstr>Helvetica Neue</vt:lpstr>
      <vt:lpstr>Helvetica Neue Light</vt:lpstr>
      <vt:lpstr>Helvetica Neue Medium</vt:lpstr>
      <vt:lpstr>Menlo</vt:lpstr>
      <vt:lpstr>White</vt:lpstr>
      <vt:lpstr>PowerPoint Presentation</vt:lpstr>
      <vt:lpstr>I need a MySQL database and a load balancer for my application in production</vt:lpstr>
      <vt:lpstr>I’m installing MySQL, looks good, right?</vt:lpstr>
      <vt:lpstr>I’m creating the load balancer, following best practices, or?</vt:lpstr>
      <vt:lpstr>PowerPoint Presentation</vt:lpstr>
      <vt:lpstr>Snowflakes</vt:lpstr>
      <vt:lpstr>What do we want then?</vt:lpstr>
      <vt:lpstr>We want infrastructure as 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Jakob Kylberg</cp:lastModifiedBy>
  <cp:revision>3</cp:revision>
  <dcterms:modified xsi:type="dcterms:W3CDTF">2019-06-11T14:01:41Z</dcterms:modified>
</cp:coreProperties>
</file>